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1LtBjlvlx7ZJ02nz774Q9961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FB7AF3-41C4-40D1-B52E-858DDE7621E4}">
  <a:tblStyle styleId="{49FB7AF3-41C4-40D1-B52E-858DDE7621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4847BF8-2F03-411B-B76E-D91FCF560780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d6c9da1950_0_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g3d6c9da1950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13.png"/><Relationship Id="rId6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B54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4206240"/>
            <a:ext cx="9144000" cy="937260"/>
          </a:xfrm>
          <a:prstGeom prst="rect">
            <a:avLst/>
          </a:prstGeom>
          <a:solidFill>
            <a:srgbClr val="1A0F33"/>
          </a:solidFill>
          <a:ln cap="flat" cmpd="sng" w="12700">
            <a:solidFill>
              <a:srgbClr val="1A0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320040" y="54864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NEW ROCHELLE PUBLIC LIBRARY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320040" y="914400"/>
            <a:ext cx="7772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b="1" lang="en-US" sz="4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Budget and Bond Information Session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6720" y="5029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393190" y="1988800"/>
            <a:ext cx="6858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800"/>
              <a:buFont typeface="Calibri"/>
              <a:buNone/>
            </a:pPr>
            <a:r>
              <a:rPr b="0" i="1" lang="en-US" sz="18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Investing in Infrastructure, Accessibility &amp; Community Spaces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320040" y="2606040"/>
            <a:ext cx="2011680" cy="11887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393192" y="2651760"/>
            <a:ext cx="1874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PROPOSED BOND AMOUNT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93192" y="2944368"/>
            <a:ext cx="1874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$55,000,000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2450592" y="2606040"/>
            <a:ext cx="2011680" cy="11887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523744" y="2651760"/>
            <a:ext cx="1874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VOTE DATE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2523744" y="2944368"/>
            <a:ext cx="1874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May 19, 2026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581144" y="2606040"/>
            <a:ext cx="2011680" cy="11887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4654296" y="2651760"/>
            <a:ext cx="1874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BOND ISSUANCE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4654296" y="2944368"/>
            <a:ext cx="1874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2028 Earliest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6711696" y="2606040"/>
            <a:ext cx="2011680" cy="11887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6784848" y="2651760"/>
            <a:ext cx="1874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EST. MONTHLY IMPACT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784848" y="2944368"/>
            <a:ext cx="1874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~$17 / mo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0" name="Google Shape;3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" y="3703320"/>
            <a:ext cx="1828800" cy="12984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/>
          <p:nvPr/>
        </p:nvSpPr>
        <p:spPr>
          <a:xfrm>
            <a:off x="2286000" y="4315968"/>
            <a:ext cx="6492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8BB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8898BB"/>
                </a:solidFill>
                <a:latin typeface="Calibri"/>
                <a:ea typeface="Calibri"/>
                <a:cs typeface="Calibri"/>
                <a:sym typeface="Calibri"/>
              </a:rPr>
              <a:t>4/16/26 Bond Information Presentation  •  www.nrpl.org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5">
            <a:alphaModFix/>
          </a:blip>
          <a:srcRect b="23783" l="23025" r="23141" t="28060"/>
          <a:stretch/>
        </p:blipFill>
        <p:spPr>
          <a:xfrm>
            <a:off x="720211" y="4054602"/>
            <a:ext cx="1101771" cy="70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6EC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5029200" y="0"/>
            <a:ext cx="109728" cy="5143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5303520" y="45720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FOR EVERYONE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5479473" y="868680"/>
            <a:ext cx="348164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Community's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Living Room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5479473" y="2560320"/>
            <a:ext cx="3481647" cy="123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The library is New Rochelle's most democratic space — free, open to all, and central to civic life. The renovation transforms it into a place people choose to come, not just a place they pass through.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5590310" y="3840480"/>
            <a:ext cx="337081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Flexible programming &amp; event spaces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Quiet study + collaborative work zones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Expanded community meeting rooms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Café-inspired adult reading lounge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eting Rooms - Cuyahoga County Public Library" id="215" name="Google Shape;2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449" y="13624"/>
            <a:ext cx="2789751" cy="1569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illy's Free Library's new space reflects new mission - WHYY" id="216" name="Google Shape;2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384" y="3123715"/>
            <a:ext cx="3029676" cy="2019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Library Design: Spaces That Connect, Cultivate, and Transform  Communities | Library Journal" id="217" name="Google Shape;2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384" y="946041"/>
            <a:ext cx="2957799" cy="1811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year's best library designs, from new construction to revitalized  spaces" id="218" name="Google Shape;21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67742" y="2135631"/>
            <a:ext cx="2540086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esigning for Community: 10 Essential Library Spaces" id="219" name="Google Shape;219;p9"/>
          <p:cNvSpPr/>
          <p:nvPr/>
        </p:nvSpPr>
        <p:spPr>
          <a:xfrm>
            <a:off x="835169" y="-138776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home/claude/scene_exterior.jpg" id="225" name="Google Shape;225;p10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D1B54">
              <a:alpha val="90196"/>
            </a:srgbClr>
          </a:solidFill>
          <a:ln cap="flat" cmpd="sng" w="12700">
            <a:solidFill>
              <a:srgbClr val="2D1B54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0" y="3200400"/>
            <a:ext cx="9144000" cy="73152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365760" y="320040"/>
            <a:ext cx="2926080" cy="438912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65760" y="320040"/>
            <a:ext cx="2926080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A LANDMARK FOR THE CITY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365760" y="896112"/>
            <a:ext cx="5486400" cy="914400"/>
          </a:xfrm>
          <a:prstGeom prst="rect">
            <a:avLst/>
          </a:prstGeom>
          <a:noFill/>
          <a:ln>
            <a:noFill/>
          </a:ln>
          <a:effectLst>
            <a:outerShdw blurRad="127000" rotWithShape="0" algn="bl" dir="8100000" dist="25400">
              <a:srgbClr val="000000">
                <a:alpha val="5019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eorgia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Building That Welcomes Everyone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274320" y="3337560"/>
            <a:ext cx="2788920" cy="1600200"/>
          </a:xfrm>
          <a:prstGeom prst="rect">
            <a:avLst/>
          </a:prstGeom>
          <a:solidFill>
            <a:srgbClr val="1E1040">
              <a:alpha val="94901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274320" y="3337560"/>
            <a:ext cx="91440" cy="16002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502920" y="3401568"/>
            <a:ext cx="2514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♿  Full ADA Access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502920" y="3840480"/>
            <a:ext cx="2514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150"/>
              <a:buFont typeface="Calibri"/>
              <a:buNone/>
            </a:pPr>
            <a:r>
              <a:rPr b="0" i="0" lang="en-US" sz="115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Every floor, every space — no exceptions. Ramps, elevators, and accessible restrooms throughout.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3200400" y="3337560"/>
            <a:ext cx="2788920" cy="1600200"/>
          </a:xfrm>
          <a:prstGeom prst="rect">
            <a:avLst/>
          </a:prstGeom>
          <a:solidFill>
            <a:srgbClr val="1E1040">
              <a:alpha val="94901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3200400" y="3337560"/>
            <a:ext cx="91440" cy="16002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3429000" y="3401568"/>
            <a:ext cx="2514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🏛️  Community Landmark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3429000" y="3840480"/>
            <a:ext cx="2514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Honoring the Award of Excellence for Library Architecture from the American Institute of Architects (AIA) and the American Library Association in 1980 . 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6126480" y="3337560"/>
            <a:ext cx="2788920" cy="1600200"/>
          </a:xfrm>
          <a:prstGeom prst="rect">
            <a:avLst/>
          </a:prstGeom>
          <a:solidFill>
            <a:srgbClr val="1E1040">
              <a:alpha val="94901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6126480" y="3337560"/>
            <a:ext cx="91440" cy="16002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6355080" y="3401568"/>
            <a:ext cx="2514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🌿  Sustainable Design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6355080" y="3840480"/>
            <a:ext cx="2514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150"/>
              <a:buFont typeface="Calibri"/>
              <a:buNone/>
            </a:pPr>
            <a:r>
              <a:rPr b="0" i="0" lang="en-US" sz="115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Energy-efficient systems, updated HVAC, and a roof that won't leak — built to last 50+ years.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6640" y="36576"/>
            <a:ext cx="1600200" cy="429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/>
          <p:nvPr/>
        </p:nvSpPr>
        <p:spPr>
          <a:xfrm>
            <a:off x="365760" y="73152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COST BREAKDOWN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p11"/>
          <p:cNvGraphicFramePr/>
          <p:nvPr/>
        </p:nvGraphicFramePr>
        <p:xfrm>
          <a:off x="320040" y="6583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{49FB7AF3-41C4-40D1-B52E-858DDE7621E4}</a:tableStyleId>
              </a:tblPr>
              <a:tblGrid>
                <a:gridCol w="3474725"/>
                <a:gridCol w="1554475"/>
              </a:tblGrid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Construction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$20,041,013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Plumbing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$1,086,656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 Sprinkler System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$1,003,067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HVAC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$4,597,389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Electrical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$3,510,733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 Costs Subtotal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$30,238,858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Contingencies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$10,498,689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 Costs &amp; Other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$13,858,500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 Cost Contingency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1B54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2D1B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$420,563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4B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F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11"/>
          <p:cNvSpPr/>
          <p:nvPr/>
        </p:nvSpPr>
        <p:spPr>
          <a:xfrm>
            <a:off x="320040" y="658368"/>
            <a:ext cx="5029200" cy="384048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11480" y="713232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Category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3611880" y="713232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320040" y="4407408"/>
            <a:ext cx="5029200" cy="59436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457200" y="4453128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PROJECT COST: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3200400" y="4453128"/>
            <a:ext cx="20116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$55,016,610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5577840" y="658368"/>
            <a:ext cx="1691640" cy="17830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5577840" y="2029968"/>
            <a:ext cx="1691640" cy="4114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5623560" y="932688"/>
            <a:ext cx="1600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2600"/>
              <a:buFont typeface="Georgia"/>
              <a:buNone/>
            </a:pPr>
            <a:r>
              <a:rPr b="1" i="0" lang="en-US" sz="2600" u="none" cap="none" strike="noStrike">
                <a:solidFill>
                  <a:srgbClr val="2D1B54"/>
                </a:solidFill>
                <a:latin typeface="Georgia"/>
                <a:ea typeface="Georgia"/>
                <a:cs typeface="Georgia"/>
                <a:sym typeface="Georgia"/>
              </a:rPr>
              <a:t>$55M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5623560" y="1755648"/>
            <a:ext cx="1600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Proposed Bond Amount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5623560" y="2075688"/>
            <a:ext cx="1600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Authorized by voters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7360920" y="658368"/>
            <a:ext cx="1691640" cy="17830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7360920" y="2029968"/>
            <a:ext cx="1691640" cy="4114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7406640" y="932688"/>
            <a:ext cx="1600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2600"/>
              <a:buFont typeface="Georgia"/>
              <a:buNone/>
            </a:pPr>
            <a:r>
              <a:rPr b="1" i="0" lang="en-US" sz="2600" u="none" cap="none" strike="noStrike">
                <a:solidFill>
                  <a:srgbClr val="2D1B54"/>
                </a:solidFill>
                <a:latin typeface="Georgia"/>
                <a:ea typeface="Georgia"/>
                <a:cs typeface="Georgia"/>
                <a:sym typeface="Georgia"/>
              </a:rPr>
              <a:t>72,330 SF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7406640" y="1755648"/>
            <a:ext cx="1600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Building Size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7406640" y="2075688"/>
            <a:ext cx="1600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renovation area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5577840" y="2715768"/>
            <a:ext cx="1691640" cy="17830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5577840" y="4087368"/>
            <a:ext cx="1691640" cy="4114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5623560" y="2990088"/>
            <a:ext cx="1600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2600"/>
              <a:buFont typeface="Georgia"/>
              <a:buNone/>
            </a:pPr>
            <a:r>
              <a:rPr b="1" i="0" lang="en-US" sz="2600" u="none" cap="none" strike="noStrike">
                <a:solidFill>
                  <a:srgbClr val="2D1B54"/>
                </a:solidFill>
                <a:latin typeface="Georgia"/>
                <a:ea typeface="Georgia"/>
                <a:cs typeface="Georgia"/>
                <a:sym typeface="Georgia"/>
              </a:rPr>
              <a:t>$418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5623560" y="3813048"/>
            <a:ext cx="1600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Cost per Sq Ft (Hard)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623560" y="4133088"/>
            <a:ext cx="1600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Construction costs only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7360920" y="2715768"/>
            <a:ext cx="1691640" cy="17830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7360920" y="4087368"/>
            <a:ext cx="1691640" cy="4114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7406640" y="2990088"/>
            <a:ext cx="1600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2600"/>
              <a:buFont typeface="Georgia"/>
              <a:buNone/>
            </a:pPr>
            <a:r>
              <a:rPr b="1" i="0" lang="en-US" sz="2600" u="none" cap="none" strike="noStrike">
                <a:solidFill>
                  <a:srgbClr val="2D1B54"/>
                </a:solidFill>
                <a:latin typeface="Georgia"/>
                <a:ea typeface="Georgia"/>
                <a:cs typeface="Georgia"/>
                <a:sym typeface="Georgia"/>
              </a:rPr>
              <a:t>$761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7406640" y="3813048"/>
            <a:ext cx="1600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Cost per Sq Ft (Total)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7406640" y="4133088"/>
            <a:ext cx="1600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Full project cost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B54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365760" y="22860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 &amp; TAX IMPACT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365760" y="68580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What does this mean for the average New Rochelle homeowner?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320040" y="1097280"/>
            <a:ext cx="8503920" cy="4572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457200" y="114300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⏱  NO TAX IMPACT UNTIL 2028 AT THE EARLIEST — Bond issuance will not occur before 2028. Taxpayers pay nothing until bonds are issued.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365760" y="1691640"/>
            <a:ext cx="2651760" cy="21031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371600" y="1783080"/>
            <a:ext cx="640080" cy="64008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89" name="Google Shape;2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176" y="1819656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2"/>
          <p:cNvSpPr/>
          <p:nvPr/>
        </p:nvSpPr>
        <p:spPr>
          <a:xfrm>
            <a:off x="457200" y="2468880"/>
            <a:ext cx="2468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$204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457200" y="3127248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Per Year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457200" y="3419856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Est. impact once bonds issued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3246120" y="1691640"/>
            <a:ext cx="2651760" cy="21031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4251960" y="1783080"/>
            <a:ext cx="640080" cy="64008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95" name="Google Shape;2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8536" y="1819656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/>
          <p:nvPr/>
        </p:nvSpPr>
        <p:spPr>
          <a:xfrm>
            <a:off x="3337560" y="2468880"/>
            <a:ext cx="2468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$17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3337560" y="3127248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Per Month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3337560" y="3419856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Approx. monthly — after 2028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6126480" y="1691640"/>
            <a:ext cx="2651760" cy="210312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7132320" y="1783080"/>
            <a:ext cx="640080" cy="64008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01" name="Google Shape;3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8896" y="1819656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>
            <a:off x="6217920" y="2468880"/>
            <a:ext cx="2468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$55M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6217920" y="3127248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Bond Amount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6217920" y="3419856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Voter-approved total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320040" y="3858768"/>
            <a:ext cx="8503920" cy="594360"/>
          </a:xfrm>
          <a:prstGeom prst="rect">
            <a:avLst/>
          </a:prstGeom>
          <a:solidFill>
            <a:srgbClr val="1A0F33"/>
          </a:solidFill>
          <a:ln cap="flat" cmpd="sng" w="12700">
            <a:solidFill>
              <a:srgbClr val="3D2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457200" y="3931920"/>
            <a:ext cx="8229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88CC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9888CC"/>
                </a:solidFill>
                <a:latin typeface="Calibri"/>
                <a:ea typeface="Calibri"/>
                <a:cs typeface="Calibri"/>
                <a:sym typeface="Calibri"/>
              </a:rPr>
              <a:t>Actual tax impact varies based on individual property assessment. This is a targeted investment in essential public infrastructure spread over time.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365760" y="4663440"/>
            <a:ext cx="8412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Vote: May 19, 2026  |  www.nrpl.org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5">
            <a:alphaModFix/>
          </a:blip>
          <a:srcRect b="23783" l="23025" r="23141" t="28060"/>
          <a:stretch/>
        </p:blipFill>
        <p:spPr>
          <a:xfrm>
            <a:off x="7676469" y="255778"/>
            <a:ext cx="1101771" cy="70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365760" y="73152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THERE ARE NO FINAL DRAWINGS YET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365760" y="685800"/>
            <a:ext cx="8412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Final architectural drawings are completed after voter approval. This is standard practice — and it protects taxpayers.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320040" y="1234440"/>
            <a:ext cx="4206240" cy="1371600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320040" y="1234440"/>
            <a:ext cx="777240" cy="13716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20" name="Google Shape;3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9164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/>
          <p:nvPr/>
        </p:nvSpPr>
        <p:spPr>
          <a:xfrm>
            <a:off x="1234440" y="1371600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Protects Taxpayer Funds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1234440" y="1737360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Avoids spending money on detailed design before the community approves the project.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4754880" y="1234440"/>
            <a:ext cx="4206240" cy="1371600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4754880" y="1234440"/>
            <a:ext cx="777240" cy="13716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25" name="Google Shape;3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7760" y="169164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/>
          <p:nvPr/>
        </p:nvSpPr>
        <p:spPr>
          <a:xfrm>
            <a:off x="5669280" y="1371600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Follows Legal &amp; Fiscal Process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5669280" y="1737360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Ensures the Library follows proper legal and fiscal procedures required for public bonds.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320040" y="2834640"/>
            <a:ext cx="4206240" cy="1371600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320040" y="2834640"/>
            <a:ext cx="777240" cy="13716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30" name="Google Shape;33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20" y="329184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"/>
          <p:cNvSpPr/>
          <p:nvPr/>
        </p:nvSpPr>
        <p:spPr>
          <a:xfrm>
            <a:off x="1234440" y="2971800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Community Input Shapes Design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1234440" y="3337560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Allows residents to inform and influence final design decisions after approval.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4754880" y="2834640"/>
            <a:ext cx="4206240" cy="1371600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4754880" y="2834640"/>
            <a:ext cx="777240" cy="13716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35" name="Google Shape;33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7760" y="329184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3"/>
          <p:cNvSpPr/>
          <p:nvPr/>
        </p:nvSpPr>
        <p:spPr>
          <a:xfrm>
            <a:off x="5669280" y="2971800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Keeps Project Cost-Controlled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5669280" y="3337560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Maintains flexibility for value engineering and competitive bidding on final plans.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EDE8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365760" y="4663440"/>
            <a:ext cx="8412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Voter approval authorizes the Library to complete design and construction responsibly.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3"/>
          <p:cNvPicPr preferRelativeResize="0"/>
          <p:nvPr/>
        </p:nvPicPr>
        <p:blipFill rotWithShape="1">
          <a:blip r:embed="rId7">
            <a:alphaModFix/>
          </a:blip>
          <a:srcRect b="23783" l="23025" r="23141" t="28060"/>
          <a:stretch/>
        </p:blipFill>
        <p:spPr>
          <a:xfrm>
            <a:off x="7571861" y="26543"/>
            <a:ext cx="1101771" cy="70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47" name="Google Shape;3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6640" y="36576"/>
            <a:ext cx="1600200" cy="42976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/>
          <p:nvPr/>
        </p:nvSpPr>
        <p:spPr>
          <a:xfrm>
            <a:off x="365760" y="73152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HAPPENS IF THE BOND PASSES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p14"/>
          <p:cNvCxnSpPr/>
          <p:nvPr/>
        </p:nvCxnSpPr>
        <p:spPr>
          <a:xfrm>
            <a:off x="548640" y="1426464"/>
            <a:ext cx="0" cy="18288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14"/>
          <p:cNvSpPr/>
          <p:nvPr/>
        </p:nvSpPr>
        <p:spPr>
          <a:xfrm>
            <a:off x="320040" y="758952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320040" y="786384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960120" y="713232"/>
            <a:ext cx="7863840" cy="658368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960120" y="713232"/>
            <a:ext cx="64008" cy="65836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1097280" y="749808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1097280" y="1033272"/>
            <a:ext cx="7589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Resident input gathered to confirm priorities and shape the project.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14"/>
          <p:cNvCxnSpPr/>
          <p:nvPr/>
        </p:nvCxnSpPr>
        <p:spPr>
          <a:xfrm>
            <a:off x="548640" y="2231136"/>
            <a:ext cx="0" cy="18288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14"/>
          <p:cNvSpPr/>
          <p:nvPr/>
        </p:nvSpPr>
        <p:spPr>
          <a:xfrm>
            <a:off x="320040" y="1563624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320040" y="1591056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960120" y="1517904"/>
            <a:ext cx="7863840" cy="658368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960120" y="1517904"/>
            <a:ext cx="64008" cy="65836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097280" y="1554480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Architectural &amp; Engineering Design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1097280" y="1837944"/>
            <a:ext cx="7589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Professional teams complete detailed plans and specifications.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14"/>
          <p:cNvCxnSpPr/>
          <p:nvPr/>
        </p:nvCxnSpPr>
        <p:spPr>
          <a:xfrm>
            <a:off x="548640" y="3035808"/>
            <a:ext cx="0" cy="18288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14"/>
          <p:cNvSpPr/>
          <p:nvPr/>
        </p:nvSpPr>
        <p:spPr>
          <a:xfrm>
            <a:off x="320040" y="2368296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320040" y="2395728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960120" y="2322576"/>
            <a:ext cx="7863840" cy="658368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960120" y="2322576"/>
            <a:ext cx="64008" cy="65836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1097280" y="2359152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Final Cost Estimates &amp; Bidding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1097280" y="2642616"/>
            <a:ext cx="7589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Competitive bidding ensures value; costs are finalized.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14"/>
          <p:cNvCxnSpPr/>
          <p:nvPr/>
        </p:nvCxnSpPr>
        <p:spPr>
          <a:xfrm>
            <a:off x="548640" y="3840480"/>
            <a:ext cx="0" cy="18288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14"/>
          <p:cNvSpPr/>
          <p:nvPr/>
        </p:nvSpPr>
        <p:spPr>
          <a:xfrm>
            <a:off x="320040" y="3172968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320040" y="3200400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960120" y="3127248"/>
            <a:ext cx="7863840" cy="658368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960120" y="3127248"/>
            <a:ext cx="64008" cy="65836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1097280" y="3163824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Bond Issuance — 2028 at Earliest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1097280" y="3447288"/>
            <a:ext cx="7589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Bonds will not be issued before 2028. No taxpayer cost goes into effect until this step.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320040" y="3977640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320040" y="4005072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960120" y="3931920"/>
            <a:ext cx="7863840" cy="658368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960120" y="3931920"/>
            <a:ext cx="64008" cy="65836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4"/>
          <p:cNvSpPr/>
          <p:nvPr/>
        </p:nvSpPr>
        <p:spPr>
          <a:xfrm>
            <a:off x="1097280" y="3968496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Phased Construction &amp; Public Oversight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4"/>
          <p:cNvSpPr/>
          <p:nvPr/>
        </p:nvSpPr>
        <p:spPr>
          <a:xfrm>
            <a:off x="1097280" y="4251960"/>
            <a:ext cx="7589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Work completed in phases; Library stays open. Regular public updates and board oversight throughout.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B54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365750" y="-7904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2026-2027 PROPOSED BUDGET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1188720" y="3035808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1188720" y="3401568"/>
            <a:ext cx="32004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5577840" y="3035808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365760" y="4663440"/>
            <a:ext cx="8412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Questions? Learn more at www.nrpl.org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3" name="Google Shape;393;p15"/>
          <p:cNvGraphicFramePr/>
          <p:nvPr/>
        </p:nvGraphicFramePr>
        <p:xfrm>
          <a:off x="272900" y="408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{84847BF8-2F03-411B-B76E-D91FCF560780}</a:tableStyleId>
              </a:tblPr>
              <a:tblGrid>
                <a:gridCol w="1648125"/>
                <a:gridCol w="1008275"/>
                <a:gridCol w="877525"/>
                <a:gridCol w="762950"/>
                <a:gridCol w="4422575"/>
              </a:tblGrid>
              <a:tr h="39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2025-2026 (Adjusted)</a:t>
                      </a:r>
                      <a:endParaRPr b="1"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2026-2027 Proposed</a:t>
                      </a:r>
                      <a:endParaRPr b="1"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Change</a:t>
                      </a:r>
                      <a:endParaRPr b="1"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</a:t>
                      </a:r>
                      <a:endParaRPr b="1"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 b="1"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$5,563,200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$5,737,514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3.04%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Includes negotiated salary increases and estimated pension &amp; health costs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Facilities &amp; Equipment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$423,860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$423,860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change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Utilities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$242,724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$242,724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change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Contracted Services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$256,239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$268,295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4.69%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contracted services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 Materials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$323,316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$323,316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Maintains core collection and reflects e-content usage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Tax-Related &amp; Debt Service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$269,029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$275,000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2.22%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Covers SCAR, tax certiorari, and debt service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 Projects &amp; Capital Funding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$85,000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$15,000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year included one-time space study funding; base funding remains $15,000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Programming Budget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$143,200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$143,200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year included one-time additional funding; base funding remains $143,200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Legal/Audit/Insurance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$124,050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$136,000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22.52%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Includes standard funding plus additional audit/legal costs last year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Payroll, Web Tech, Postage &amp; Supplies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$97,050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$100,421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3.47%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 upgrades and operational costs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Levy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$7,377,668</a:t>
                      </a:r>
                      <a:endParaRPr i="1"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$7,665,330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3.75%</a:t>
                      </a:r>
                      <a:endParaRPr sz="9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</a:rPr>
                        <a:t>Annual Increase for Average Homeowner: 	$17.04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7625">
                      <a:solidFill>
                        <a:srgbClr val="99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B54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d6c9da1950_0_0"/>
          <p:cNvSpPr/>
          <p:nvPr/>
        </p:nvSpPr>
        <p:spPr>
          <a:xfrm>
            <a:off x="0" y="0"/>
            <a:ext cx="9144000" cy="91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3d6c9da1950_0_0"/>
          <p:cNvSpPr/>
          <p:nvPr/>
        </p:nvSpPr>
        <p:spPr>
          <a:xfrm>
            <a:off x="365760" y="2286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OVERSIGHT &amp; ACCOUNTABILITY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d6c9da1950_0_0"/>
          <p:cNvSpPr/>
          <p:nvPr/>
        </p:nvSpPr>
        <p:spPr>
          <a:xfrm>
            <a:off x="365760" y="685800"/>
            <a:ext cx="8229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Your investment is protected by multiple layers of oversight.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3d6c9da1950_0_0"/>
          <p:cNvSpPr/>
          <p:nvPr/>
        </p:nvSpPr>
        <p:spPr>
          <a:xfrm>
            <a:off x="365760" y="1234440"/>
            <a:ext cx="4114800" cy="146310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d6c9da1950_0_0"/>
          <p:cNvSpPr/>
          <p:nvPr/>
        </p:nvSpPr>
        <p:spPr>
          <a:xfrm>
            <a:off x="502920" y="1737360"/>
            <a:ext cx="548700" cy="54870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03" name="Google Shape;403;g3d6c9da195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496" y="177393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3d6c9da1950_0_0"/>
          <p:cNvSpPr/>
          <p:nvPr/>
        </p:nvSpPr>
        <p:spPr>
          <a:xfrm>
            <a:off x="1188720" y="1344168"/>
            <a:ext cx="3200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Voter-Approved Purposes Only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3d6c9da1950_0_0"/>
          <p:cNvSpPr/>
          <p:nvPr/>
        </p:nvSpPr>
        <p:spPr>
          <a:xfrm>
            <a:off x="1188720" y="1709928"/>
            <a:ext cx="32004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Bond funds may only be used for the specific purposes authorized by voters on May 19, 2026.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3d6c9da1950_0_0"/>
          <p:cNvSpPr/>
          <p:nvPr/>
        </p:nvSpPr>
        <p:spPr>
          <a:xfrm>
            <a:off x="4754880" y="1234440"/>
            <a:ext cx="4114800" cy="146310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d6c9da1950_0_0"/>
          <p:cNvSpPr/>
          <p:nvPr/>
        </p:nvSpPr>
        <p:spPr>
          <a:xfrm>
            <a:off x="4892040" y="1737360"/>
            <a:ext cx="548700" cy="54870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08" name="Google Shape;408;g3d6c9da195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616" y="177393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3d6c9da1950_0_0"/>
          <p:cNvSpPr/>
          <p:nvPr/>
        </p:nvSpPr>
        <p:spPr>
          <a:xfrm>
            <a:off x="5577840" y="1344168"/>
            <a:ext cx="3200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Board of Trustees Oversight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3d6c9da1950_0_0"/>
          <p:cNvSpPr/>
          <p:nvPr/>
        </p:nvSpPr>
        <p:spPr>
          <a:xfrm>
            <a:off x="5577840" y="1709928"/>
            <a:ext cx="32004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Spending is overseen by the Library Board of Trustees, a publicly accountable governing body.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3d6c9da1950_0_0"/>
          <p:cNvSpPr/>
          <p:nvPr/>
        </p:nvSpPr>
        <p:spPr>
          <a:xfrm>
            <a:off x="365760" y="2926080"/>
            <a:ext cx="4114800" cy="146310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3d6c9da1950_0_0"/>
          <p:cNvSpPr/>
          <p:nvPr/>
        </p:nvSpPr>
        <p:spPr>
          <a:xfrm>
            <a:off x="502920" y="3429000"/>
            <a:ext cx="548700" cy="54870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13" name="Google Shape;413;g3d6c9da195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496" y="346557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3d6c9da1950_0_0"/>
          <p:cNvSpPr/>
          <p:nvPr/>
        </p:nvSpPr>
        <p:spPr>
          <a:xfrm>
            <a:off x="1188720" y="3035808"/>
            <a:ext cx="3200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Public Audit &amp; Reporting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3d6c9da1950_0_0"/>
          <p:cNvSpPr/>
          <p:nvPr/>
        </p:nvSpPr>
        <p:spPr>
          <a:xfrm>
            <a:off x="1188720" y="3401568"/>
            <a:ext cx="32004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All funds are subject to independent public audit and transparent financial reporting.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3d6c9da1950_0_0"/>
          <p:cNvSpPr/>
          <p:nvPr/>
        </p:nvSpPr>
        <p:spPr>
          <a:xfrm>
            <a:off x="4754880" y="2926080"/>
            <a:ext cx="4114800" cy="146310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3d6c9da1950_0_0"/>
          <p:cNvSpPr/>
          <p:nvPr/>
        </p:nvSpPr>
        <p:spPr>
          <a:xfrm>
            <a:off x="4892040" y="3429000"/>
            <a:ext cx="548700" cy="54870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18" name="Google Shape;418;g3d6c9da195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8616" y="346557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3d6c9da1950_0_0"/>
          <p:cNvSpPr/>
          <p:nvPr/>
        </p:nvSpPr>
        <p:spPr>
          <a:xfrm>
            <a:off x="5577840" y="3035808"/>
            <a:ext cx="3200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Capped Amount &amp; Tax Impact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3d6c9da1950_0_0"/>
          <p:cNvSpPr/>
          <p:nvPr/>
        </p:nvSpPr>
        <p:spPr>
          <a:xfrm>
            <a:off x="5577840" y="3401568"/>
            <a:ext cx="32004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The bond amount and resulting tax impact are capped at the amount approved by voters.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3d6c9da1950_0_0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3d6c9da1950_0_0"/>
          <p:cNvSpPr/>
          <p:nvPr/>
        </p:nvSpPr>
        <p:spPr>
          <a:xfrm>
            <a:off x="365760" y="4663440"/>
            <a:ext cx="841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Questions? Learn more at www.nrpl.org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B54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0" y="91440"/>
            <a:ext cx="9144000" cy="475488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7"/>
          <p:cNvSpPr/>
          <p:nvPr/>
        </p:nvSpPr>
        <p:spPr>
          <a:xfrm>
            <a:off x="365760" y="118872"/>
            <a:ext cx="69494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&amp; BOND INFORMATION SESSIONS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0" y="566928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Join us to learn more, ask questions, and get involved.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685800" y="1417320"/>
            <a:ext cx="3657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685800" y="1783080"/>
            <a:ext cx="3657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2606048" y="1380785"/>
            <a:ext cx="3931800" cy="256020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2606048" y="1243598"/>
            <a:ext cx="3931800" cy="732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2743145" y="1519545"/>
            <a:ext cx="3657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TUESDAY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2743195" y="1842518"/>
            <a:ext cx="3657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April 28, 2026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17"/>
          <p:cNvCxnSpPr/>
          <p:nvPr/>
        </p:nvCxnSpPr>
        <p:spPr>
          <a:xfrm>
            <a:off x="3154675" y="2463935"/>
            <a:ext cx="2834700" cy="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17"/>
          <p:cNvSpPr/>
          <p:nvPr/>
        </p:nvSpPr>
        <p:spPr>
          <a:xfrm>
            <a:off x="2743145" y="25504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7:00 PM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2743195" y="3060890"/>
            <a:ext cx="3657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In Person at the Library  •  Online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7"/>
          <p:cNvSpPr/>
          <p:nvPr/>
        </p:nvSpPr>
        <p:spPr>
          <a:xfrm>
            <a:off x="320040" y="4005072"/>
            <a:ext cx="8503920" cy="640080"/>
          </a:xfrm>
          <a:prstGeom prst="rect">
            <a:avLst/>
          </a:prstGeom>
          <a:solidFill>
            <a:srgbClr val="1A0F33"/>
          </a:solidFill>
          <a:ln cap="flat" cmpd="sng" w="12700">
            <a:solidFill>
              <a:srgbClr val="3D2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457200" y="406908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B5E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Both sessions will be held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person at the New Rochelle Public Library</a:t>
            </a:r>
            <a:r>
              <a:rPr b="0" i="0" lang="en-US" sz="12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b="0" i="0" lang="en-US" sz="12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. Visit </a:t>
            </a:r>
            <a:r>
              <a:rPr b="1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www.nrpl.org</a:t>
            </a:r>
            <a:r>
              <a:rPr b="0" i="0" lang="en-US" sz="1200" u="none" cap="none" strike="noStrike">
                <a:solidFill>
                  <a:srgbClr val="C4B5E8"/>
                </a:solidFill>
                <a:latin typeface="Calibri"/>
                <a:ea typeface="Calibri"/>
                <a:cs typeface="Calibri"/>
                <a:sym typeface="Calibri"/>
              </a:rPr>
              <a:t> for registration and meeting links.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365760" y="4782312"/>
            <a:ext cx="84124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Questions? Contact us at www.nrpl.org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17"/>
          <p:cNvPicPr preferRelativeResize="0"/>
          <p:nvPr/>
        </p:nvPicPr>
        <p:blipFill rotWithShape="1">
          <a:blip r:embed="rId3">
            <a:alphaModFix/>
          </a:blip>
          <a:srcRect b="23783" l="23025" r="23141" t="28060"/>
          <a:stretch/>
        </p:blipFill>
        <p:spPr>
          <a:xfrm>
            <a:off x="7676469" y="31242"/>
            <a:ext cx="1101771" cy="70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B54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0" y="5052060"/>
            <a:ext cx="9144000" cy="9144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408675" y="148591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eorgia"/>
              <a:buNone/>
            </a:pPr>
            <a:r>
              <a:rPr b="1" lang="en-US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1371600" y="3794760"/>
            <a:ext cx="6400800" cy="685800"/>
          </a:xfrm>
          <a:prstGeom prst="rect">
            <a:avLst/>
          </a:prstGeom>
          <a:solidFill>
            <a:srgbClr val="3D2570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1463040" y="3904488"/>
            <a:ext cx="6217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Info Sessions: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Thu Apr 16  &amp;  Tue Apr 28  |  7 PM  |  In Person &amp; Online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457200" y="461772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www.nrpl.org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0" y="0"/>
            <a:ext cx="4846320" cy="51435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238259" y="4494276"/>
            <a:ext cx="294081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NORMAN COUSINS, American political journalist and author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301366" y="1429973"/>
            <a:ext cx="2813309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“The library is not a shrine for the worship of books. It is not a temple where literary incense must be burned or where one’s devotion to the bound book is expressed in ritual… A library … should be the delivery room for the birth of ideas - a place where history comes to life.”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6"/>
          <p:cNvSpPr/>
          <p:nvPr/>
        </p:nvSpPr>
        <p:spPr>
          <a:xfrm>
            <a:off x="502920" y="2606040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502920" y="3136392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6"/>
          <p:cNvSpPr/>
          <p:nvPr/>
        </p:nvSpPr>
        <p:spPr>
          <a:xfrm>
            <a:off x="502920" y="3666744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6"/>
          <p:cNvSpPr/>
          <p:nvPr/>
        </p:nvSpPr>
        <p:spPr>
          <a:xfrm>
            <a:off x="502920" y="4197096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ip stars Images - Free Download on Freepik" id="46" name="Google Shape;46;p16"/>
          <p:cNvPicPr preferRelativeResize="0"/>
          <p:nvPr/>
        </p:nvPicPr>
        <p:blipFill rotWithShape="1">
          <a:blip r:embed="rId3">
            <a:alphaModFix/>
          </a:blip>
          <a:srcRect b="0" l="0" r="24777" t="0"/>
          <a:stretch/>
        </p:blipFill>
        <p:spPr>
          <a:xfrm>
            <a:off x="3179069" y="0"/>
            <a:ext cx="59649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365760" y="73152"/>
            <a:ext cx="69000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WE GOT HERE: PROJECT 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320060" y="4192150"/>
            <a:ext cx="8412600" cy="1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3A6B"/>
              </a:buClr>
              <a:buSzPts val="1000"/>
              <a:buFont typeface="Calibri"/>
              <a:buNone/>
            </a:pPr>
            <a:r>
              <a:rPr b="0" i="0" lang="en-US" sz="1400" u="none" cap="none" strike="noStrike">
                <a:solidFill>
                  <a:srgbClr val="4A3A6B"/>
                </a:solidFill>
                <a:latin typeface="Calibri"/>
                <a:ea typeface="Calibri"/>
                <a:cs typeface="Calibri"/>
                <a:sym typeface="Calibri"/>
              </a:rPr>
              <a:t>This bond is the result of years of careful study, planning, and community engagement — not a rushed decision.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320040" y="800000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320040" y="827432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100"/>
              <a:buFont typeface="Georgia"/>
              <a:buNone/>
            </a:pPr>
            <a:r>
              <a:rPr b="1" i="0" lang="en-US" sz="11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960120" y="754280"/>
            <a:ext cx="7863840" cy="60000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960120" y="754280"/>
            <a:ext cx="64008" cy="6000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097280" y="770000"/>
            <a:ext cx="76800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Facility Conditions 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1097280" y="985000"/>
            <a:ext cx="768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An independent assessment found major building systems -  roof, HVAC, electrical, plumbing -  were at or past their useful life. The study identified critical needs: replace failing systems, add fire sprinklers to the 3rd floor, and make the building fully ADA accessible.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3"/>
          <p:cNvCxnSpPr/>
          <p:nvPr/>
        </p:nvCxnSpPr>
        <p:spPr>
          <a:xfrm>
            <a:off x="571500" y="1354280"/>
            <a:ext cx="0" cy="16000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3"/>
          <p:cNvSpPr/>
          <p:nvPr/>
        </p:nvSpPr>
        <p:spPr>
          <a:xfrm>
            <a:off x="320040" y="1514280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20040" y="1541712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100"/>
              <a:buFont typeface="Georgia"/>
              <a:buNone/>
            </a:pPr>
            <a:r>
              <a:rPr b="1" i="0" lang="en-US" sz="11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960120" y="1468560"/>
            <a:ext cx="7863840" cy="600000"/>
          </a:xfrm>
          <a:prstGeom prst="rect">
            <a:avLst/>
          </a:prstGeom>
          <a:solidFill>
            <a:srgbClr val="F4F7FB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960120" y="1468560"/>
            <a:ext cx="64008" cy="6000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97280" y="1484280"/>
            <a:ext cx="76800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Strategic Plan Adopted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097280" y="1699280"/>
            <a:ext cx="768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The Library’s Board of Trustees adopted a Strategic Plan with a clear facilities goal: “Enhance the Library’s facility so that it is best-in-class and built for the future.” This established community-driven direction for the capital project.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3"/>
          <p:cNvCxnSpPr/>
          <p:nvPr/>
        </p:nvCxnSpPr>
        <p:spPr>
          <a:xfrm>
            <a:off x="571500" y="2068560"/>
            <a:ext cx="0" cy="16000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3"/>
          <p:cNvSpPr/>
          <p:nvPr/>
        </p:nvSpPr>
        <p:spPr>
          <a:xfrm>
            <a:off x="320040" y="2228560"/>
            <a:ext cx="502920" cy="50292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320040" y="2255992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100"/>
              <a:buFont typeface="Georgia"/>
              <a:buNone/>
            </a:pPr>
            <a:r>
              <a:rPr b="1" i="0" lang="en-US" sz="1100" u="none" cap="none" strike="noStrike">
                <a:solidFill>
                  <a:srgbClr val="C8922A"/>
                </a:solidFill>
                <a:latin typeface="Georgia"/>
                <a:ea typeface="Georgia"/>
                <a:cs typeface="Georgia"/>
                <a:sym typeface="Georgia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60120" y="2182840"/>
            <a:ext cx="7863840" cy="60000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0120" y="2182840"/>
            <a:ext cx="64008" cy="6000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1097280" y="2198560"/>
            <a:ext cx="76800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Cost Estimating &amp; Bond Scoping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097280" y="2413560"/>
            <a:ext cx="768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Professional cost estimators developed a detailed project scope and preliminary cost estimates.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3"/>
          <p:cNvCxnSpPr/>
          <p:nvPr/>
        </p:nvCxnSpPr>
        <p:spPr>
          <a:xfrm>
            <a:off x="571500" y="2782840"/>
            <a:ext cx="0" cy="160000"/>
          </a:xfrm>
          <a:prstGeom prst="straightConnector1">
            <a:avLst/>
          </a:prstGeom>
          <a:noFill/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3"/>
          <p:cNvSpPr/>
          <p:nvPr/>
        </p:nvSpPr>
        <p:spPr>
          <a:xfrm>
            <a:off x="320040" y="2942840"/>
            <a:ext cx="502920" cy="502920"/>
          </a:xfrm>
          <a:prstGeom prst="ellipse">
            <a:avLst/>
          </a:prstGeom>
          <a:solidFill>
            <a:srgbClr val="C8922A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320040" y="2970272"/>
            <a:ext cx="502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100"/>
              <a:buFont typeface="Georgia"/>
              <a:buNone/>
            </a:pPr>
            <a:r>
              <a:rPr b="1" i="0" lang="en-US" sz="1100" u="none" cap="none" strike="noStrike">
                <a:solidFill>
                  <a:srgbClr val="2D1B54"/>
                </a:solidFill>
                <a:latin typeface="Georgia"/>
                <a:ea typeface="Georgia"/>
                <a:cs typeface="Georgia"/>
                <a:sym typeface="Georgia"/>
              </a:rPr>
              <a:t>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60120" y="2897120"/>
            <a:ext cx="7863840" cy="6100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960120" y="2897120"/>
            <a:ext cx="64008" cy="6100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1097280" y="2912840"/>
            <a:ext cx="76800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Community Vote — May 19,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1097280" y="3127840"/>
            <a:ext cx="768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Registered voters in the New Rochelle school district will decide whether to authorize the $55M bond. Polls open May 19, 2026.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0" y="4953960"/>
            <a:ext cx="9144000" cy="18954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3/18/26 Bond Information Presentation  •  www.nrpl.org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365760" y="73152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THIS BOND IS NEEDED NOW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365760" y="685800"/>
            <a:ext cx="841248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The New Rochelle Public Library building is aging and many core systems are reaching the end of their useful life.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65760" y="1325880"/>
            <a:ext cx="4206240" cy="13258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65760" y="1325880"/>
            <a:ext cx="73152" cy="13258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530352" y="1645920"/>
            <a:ext cx="457200" cy="45720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28" y="1682496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1097280" y="141732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Aging Roof &amp; Systems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097280" y="1764792"/>
            <a:ext cx="338328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Core building systems require replacement; delays will drive costs higher.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846320" y="1325880"/>
            <a:ext cx="4206240" cy="13258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4846320" y="1325880"/>
            <a:ext cx="73152" cy="13258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5010912" y="1645920"/>
            <a:ext cx="457200" cy="45720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7488" y="1682496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5577840" y="141732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Infrastructure Upgrades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5577840" y="1764792"/>
            <a:ext cx="338328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HVAC, electrical, and plumbing systems need modernization for reliability.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65760" y="2880360"/>
            <a:ext cx="4206240" cy="13258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65760" y="2880360"/>
            <a:ext cx="73152" cy="13258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30352" y="3200400"/>
            <a:ext cx="457200" cy="45720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928" y="3236976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097280" y="297180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Accessibility &amp; ADA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097280" y="3319272"/>
            <a:ext cx="338328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Improvements required to ensure full access for all community members.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846320" y="2880360"/>
            <a:ext cx="4206240" cy="132588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4846320" y="2880360"/>
            <a:ext cx="73152" cy="132588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5010912" y="3200400"/>
            <a:ext cx="457200" cy="457200"/>
          </a:xfrm>
          <a:prstGeom prst="ellipse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2" name="Google Shape;11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7488" y="3236976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5577840" y="297180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Outdated Public Spaces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577840" y="3319272"/>
            <a:ext cx="338328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Library spaces no longer meet how the community uses the Library today.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65760" y="4617720"/>
            <a:ext cx="8412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Making these investments now protects the building, improves safety, and modernizes spaces responsibly.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502920"/>
            <a:ext cx="9144000" cy="54864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65760" y="73152"/>
            <a:ext cx="8229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THE BOND WILL FUND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20040" y="685800"/>
            <a:ext cx="5120640" cy="4160520"/>
          </a:xfrm>
          <a:prstGeom prst="rect">
            <a:avLst/>
          </a:prstGeom>
          <a:solidFill>
            <a:srgbClr val="EDE8F5"/>
          </a:solidFill>
          <a:ln cap="flat" cmpd="sng" w="12700">
            <a:solidFill>
              <a:srgbClr val="C4B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0040" y="685800"/>
            <a:ext cx="5120640" cy="384048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49808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777240" y="758952"/>
            <a:ext cx="45720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BOND FUNDS WILL BE USED FOR: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57200" y="1170432"/>
            <a:ext cx="484632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Roof replacement and building envelope repairs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HVAC, electrical, plumbing, and infrastructure upgrades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Accessibility and ADA improvements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Renovation of Children's, Teen, and Adult library spaces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Study rooms, practice pods, and flexible programming areas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Furniture, fixtures, and equipment related to renovations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D1B54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2D1B54"/>
                </a:solidFill>
                <a:latin typeface="Calibri"/>
                <a:ea typeface="Calibri"/>
                <a:cs typeface="Calibri"/>
                <a:sym typeface="Calibri"/>
              </a:rPr>
              <a:t>Professional services: architectural, engineering, and construction management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77840" y="685800"/>
            <a:ext cx="3337560" cy="2377440"/>
          </a:xfrm>
          <a:prstGeom prst="rect">
            <a:avLst/>
          </a:prstGeom>
          <a:solidFill>
            <a:srgbClr val="FFF3F3"/>
          </a:solidFill>
          <a:ln cap="flat" cmpd="sng" w="12700">
            <a:solidFill>
              <a:srgbClr val="FFCD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577840" y="685800"/>
            <a:ext cx="3337560" cy="384048"/>
          </a:xfrm>
          <a:prstGeom prst="rect">
            <a:avLst/>
          </a:prstGeom>
          <a:solidFill>
            <a:srgbClr val="C62828"/>
          </a:solidFill>
          <a:ln cap="flat" cmpd="sng" w="12700">
            <a:solidFill>
              <a:srgbClr val="C6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669280" y="758952"/>
            <a:ext cx="31089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WILL NOT BE USED FOR: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669280" y="1170432"/>
            <a:ext cx="310896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C1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B71C1C"/>
                </a:solidFill>
                <a:latin typeface="Calibri"/>
                <a:ea typeface="Calibri"/>
                <a:cs typeface="Calibri"/>
                <a:sym typeface="Calibri"/>
              </a:rPr>
              <a:t>Library salaries or daily operating expenses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71C1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B71C1C"/>
                </a:solidFill>
                <a:latin typeface="Calibri"/>
                <a:ea typeface="Calibri"/>
                <a:cs typeface="Calibri"/>
                <a:sym typeface="Calibri"/>
              </a:rPr>
              <a:t>Programs unrelated to building improvements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71C1C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B71C1C"/>
                </a:solidFill>
                <a:latin typeface="Calibri"/>
                <a:ea typeface="Calibri"/>
                <a:cs typeface="Calibri"/>
                <a:sym typeface="Calibri"/>
              </a:rPr>
              <a:t>Projects outside the voter-approved scope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77840" y="3246120"/>
            <a:ext cx="3337560" cy="1600200"/>
          </a:xfrm>
          <a:prstGeom prst="rect">
            <a:avLst/>
          </a:prstGeom>
          <a:solidFill>
            <a:srgbClr val="EDF7F0"/>
          </a:solidFill>
          <a:ln cap="flat" cmpd="sng" w="12700">
            <a:solidFill>
              <a:srgbClr val="A5D6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577840" y="3246120"/>
            <a:ext cx="3337560" cy="384048"/>
          </a:xfrm>
          <a:prstGeom prst="rect">
            <a:avLst/>
          </a:prstGeom>
          <a:solidFill>
            <a:srgbClr val="2C6E49"/>
          </a:solidFill>
          <a:ln cap="flat" cmpd="sng" w="127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669280" y="3310128"/>
            <a:ext cx="31089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IMPACT: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669280" y="3703320"/>
            <a:ext cx="310896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332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1B4332"/>
                </a:solidFill>
                <a:latin typeface="Calibri"/>
                <a:ea typeface="Calibri"/>
                <a:cs typeface="Calibri"/>
                <a:sym typeface="Calibri"/>
              </a:rPr>
              <a:t>Spaces for students, families &amp; adult learners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4332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1B4332"/>
                </a:solidFill>
                <a:latin typeface="Calibri"/>
                <a:ea typeface="Calibri"/>
                <a:cs typeface="Calibri"/>
                <a:sym typeface="Calibri"/>
              </a:rPr>
              <a:t>Phased construction — Library stays open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4332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1B4332"/>
                </a:solidFill>
                <a:latin typeface="Calibri"/>
                <a:ea typeface="Calibri"/>
                <a:cs typeface="Calibri"/>
                <a:sym typeface="Calibri"/>
              </a:rPr>
              <a:t>Supports growing demand for programs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enerated image: Why not do smaller bonds?" id="141" name="Google Shape;141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12345" l="0" r="0" t="3875"/>
          <a:stretch/>
        </p:blipFill>
        <p:spPr>
          <a:xfrm>
            <a:off x="-13166" y="0"/>
            <a:ext cx="9157166" cy="511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home/claude/scene_modern.jpg" id="148" name="Google Shape;148;p6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0" y="67665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0" y="0"/>
            <a:ext cx="4754880" cy="5143500"/>
          </a:xfrm>
          <a:prstGeom prst="rect">
            <a:avLst/>
          </a:prstGeom>
          <a:solidFill>
            <a:srgbClr val="1A0F35">
              <a:alpha val="80000"/>
            </a:srgbClr>
          </a:solidFill>
          <a:ln cap="flat" cmpd="sng" w="12700">
            <a:solidFill>
              <a:srgbClr val="1A0F35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65760" y="502920"/>
            <a:ext cx="41148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SPACES THAT INSPIRE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65760" y="960120"/>
            <a:ext cx="42062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Library Built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 How People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Actually Live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65760" y="2926080"/>
            <a:ext cx="411480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Today's best public libraries aren't just book collections — they're vibrant community anchors where people gather, learn, create, and connect. New Rochelle deserves that kind of library.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5029200" y="4892040"/>
            <a:ext cx="393192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800"/>
              <a:buFont typeface="Calibri"/>
              <a:buNone/>
            </a:pPr>
            <a:r>
              <a:rPr b="0" i="1" lang="en-US" sz="8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rPr>
              <a:t>Modern public library interior — illustrative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blic Library Design as Third Place | Hennebery Eddy Architects"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8230" y="1463040"/>
            <a:ext cx="1851864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home/claude/scene_children.jpg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3440" y="0"/>
            <a:ext cx="44805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0" y="0"/>
            <a:ext cx="4846320" cy="514350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65760" y="457200"/>
            <a:ext cx="4206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FOR OUR CHILDREN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365760" y="868680"/>
            <a:ext cx="41148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Children's Floor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Built to Spark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Curiosity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365760" y="2606040"/>
            <a:ext cx="4206240" cy="457200"/>
          </a:xfrm>
          <a:prstGeom prst="rect">
            <a:avLst/>
          </a:prstGeom>
          <a:solidFill>
            <a:srgbClr val="3D2870"/>
          </a:solidFill>
          <a:ln cap="flat" cmpd="sng" w="12700">
            <a:solidFill>
              <a:srgbClr val="3D287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502920" y="2606040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🌟  Dedicated early literacy zone for ages 0–5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65760" y="3136392"/>
            <a:ext cx="4206240" cy="457200"/>
          </a:xfrm>
          <a:prstGeom prst="rect">
            <a:avLst/>
          </a:prstGeom>
          <a:solidFill>
            <a:srgbClr val="3D2870"/>
          </a:solidFill>
          <a:ln cap="flat" cmpd="sng" w="12700">
            <a:solidFill>
              <a:srgbClr val="3D287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02920" y="3136392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📚  Expanded picture book &amp; chapter book collections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65760" y="3666744"/>
            <a:ext cx="4206240" cy="457200"/>
          </a:xfrm>
          <a:prstGeom prst="rect">
            <a:avLst/>
          </a:prstGeom>
          <a:solidFill>
            <a:srgbClr val="3D2870"/>
          </a:solidFill>
          <a:ln cap="flat" cmpd="sng" w="12700">
            <a:solidFill>
              <a:srgbClr val="3D287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02920" y="3666744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🎨  Hands-on maker &amp; creativity stations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365760" y="4197096"/>
            <a:ext cx="4206240" cy="457200"/>
          </a:xfrm>
          <a:prstGeom prst="rect">
            <a:avLst/>
          </a:prstGeom>
          <a:solidFill>
            <a:srgbClr val="3D2870"/>
          </a:solidFill>
          <a:ln cap="flat" cmpd="sng" w="12700">
            <a:solidFill>
              <a:srgbClr val="3D287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502920" y="4197096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♿  Fully ADA-accessible throughout every level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arold Washington Children's Library | Projects | Gensler"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4180" y="332660"/>
            <a:ext cx="3681960" cy="207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ayer Children's Library - Arrowstreet" id="175" name="Google Shape;17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3477" y="2566274"/>
            <a:ext cx="3623365" cy="2414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A2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home/claude/img_teen.jpg" id="181" name="Google Shape;181;p8"/>
          <p:cNvPicPr preferRelativeResize="0"/>
          <p:nvPr/>
        </p:nvPicPr>
        <p:blipFill rotWithShape="1">
          <a:blip r:embed="rId3">
            <a:alphaModFix amt="55000"/>
          </a:blip>
          <a:srcRect b="0" l="0" r="0" t="0"/>
          <a:stretch/>
        </p:blipFill>
        <p:spPr>
          <a:xfrm>
            <a:off x="0" y="554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54"/>
          </a:solidFill>
          <a:ln cap="flat" cmpd="sng" w="12700">
            <a:solidFill>
              <a:srgbClr val="2D1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0" y="822960"/>
            <a:ext cx="9144000" cy="6400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457200" y="0"/>
            <a:ext cx="8229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FOR OUR TEENS &amp; YOUNG ADULTS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64592" y="915785"/>
            <a:ext cx="45720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Space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That Takes </a:t>
            </a:r>
            <a:endParaRPr b="1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Teens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Seriously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274320" y="3246120"/>
            <a:ext cx="2011680" cy="1600200"/>
          </a:xfrm>
          <a:prstGeom prst="rect">
            <a:avLst/>
          </a:prstGeom>
          <a:solidFill>
            <a:srgbClr val="2D1B54">
              <a:alpha val="80000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74320" y="3246120"/>
            <a:ext cx="2011680" cy="6400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365760" y="333756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Makerspace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365760" y="3749040"/>
            <a:ext cx="182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3D printing, laser cutting, recording studio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2450592" y="3246120"/>
            <a:ext cx="2011680" cy="1600200"/>
          </a:xfrm>
          <a:prstGeom prst="rect">
            <a:avLst/>
          </a:prstGeom>
          <a:solidFill>
            <a:srgbClr val="2D1B54">
              <a:alpha val="80000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2450592" y="3246120"/>
            <a:ext cx="2011680" cy="6400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2542032" y="333756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Study Rooms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2542032" y="3749040"/>
            <a:ext cx="182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Private booking for homework &amp; projects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4626864" y="3246120"/>
            <a:ext cx="2011680" cy="1600200"/>
          </a:xfrm>
          <a:prstGeom prst="rect">
            <a:avLst/>
          </a:prstGeom>
          <a:solidFill>
            <a:srgbClr val="2D1B54">
              <a:alpha val="80000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626864" y="3246120"/>
            <a:ext cx="2011680" cy="6400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4718304" y="333756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Digital Lab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4718304" y="3749040"/>
            <a:ext cx="182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Coding, video editing, digital skills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6803136" y="3246120"/>
            <a:ext cx="2011680" cy="1600200"/>
          </a:xfrm>
          <a:prstGeom prst="rect">
            <a:avLst/>
          </a:prstGeom>
          <a:solidFill>
            <a:srgbClr val="2D1B54">
              <a:alpha val="80000"/>
            </a:srgbClr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6803136" y="3246120"/>
            <a:ext cx="2011680" cy="64008"/>
          </a:xfrm>
          <a:prstGeom prst="rect">
            <a:avLst/>
          </a:prstGeom>
          <a:solidFill>
            <a:srgbClr val="C8922A"/>
          </a:solidFill>
          <a:ln cap="flat" cmpd="sng" w="12700">
            <a:solidFill>
              <a:srgbClr val="C89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6894576" y="333756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2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8922A"/>
                </a:solidFill>
                <a:latin typeface="Calibri"/>
                <a:ea typeface="Calibri"/>
                <a:cs typeface="Calibri"/>
                <a:sym typeface="Calibri"/>
              </a:rPr>
              <a:t>Their Own Zone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6894576" y="3749040"/>
            <a:ext cx="182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FC"/>
                </a:solidFill>
                <a:latin typeface="Calibri"/>
                <a:ea typeface="Calibri"/>
                <a:cs typeface="Calibri"/>
                <a:sym typeface="Calibri"/>
              </a:rPr>
              <a:t>Designed with teen input — not for them, with them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ity of San Antonio Central Library: Teen Center - Marmon Mok Architecture" id="202" name="Google Shape;2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0319" y="868681"/>
            <a:ext cx="3729316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en Spaces at Tucson Libraries | TucsonTopia" id="203" name="Google Shape;20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5540" y="6650"/>
            <a:ext cx="3758460" cy="187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2026-03-11T19:37:51Z</dcterms:created>
  <dc:creator>PptxGenJS</dc:creator>
</cp:coreProperties>
</file>